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83"/>
  </p:notesMasterIdLst>
  <p:sldIdLst>
    <p:sldId id="256" r:id="rId2"/>
    <p:sldId id="505" r:id="rId3"/>
    <p:sldId id="509" r:id="rId4"/>
    <p:sldId id="510" r:id="rId5"/>
    <p:sldId id="423" r:id="rId6"/>
    <p:sldId id="425" r:id="rId7"/>
    <p:sldId id="395" r:id="rId8"/>
    <p:sldId id="708" r:id="rId9"/>
    <p:sldId id="396" r:id="rId10"/>
    <p:sldId id="778" r:id="rId11"/>
    <p:sldId id="779" r:id="rId12"/>
    <p:sldId id="780" r:id="rId13"/>
    <p:sldId id="452" r:id="rId14"/>
    <p:sldId id="453" r:id="rId15"/>
    <p:sldId id="397" r:id="rId16"/>
    <p:sldId id="431" r:id="rId17"/>
    <p:sldId id="507" r:id="rId18"/>
    <p:sldId id="434" r:id="rId19"/>
    <p:sldId id="436" r:id="rId20"/>
    <p:sldId id="637" r:id="rId21"/>
    <p:sldId id="442" r:id="rId22"/>
    <p:sldId id="444" r:id="rId23"/>
    <p:sldId id="445" r:id="rId24"/>
    <p:sldId id="638" r:id="rId25"/>
    <p:sldId id="777" r:id="rId26"/>
    <p:sldId id="447" r:id="rId27"/>
    <p:sldId id="448" r:id="rId28"/>
    <p:sldId id="449" r:id="rId29"/>
    <p:sldId id="450" r:id="rId30"/>
    <p:sldId id="639" r:id="rId31"/>
    <p:sldId id="640" r:id="rId32"/>
    <p:sldId id="402" r:id="rId33"/>
    <p:sldId id="455" r:id="rId34"/>
    <p:sldId id="457" r:id="rId35"/>
    <p:sldId id="704" r:id="rId36"/>
    <p:sldId id="587" r:id="rId37"/>
    <p:sldId id="641" r:id="rId38"/>
    <p:sldId id="642" r:id="rId39"/>
    <p:sldId id="588" r:id="rId40"/>
    <p:sldId id="456" r:id="rId41"/>
    <p:sldId id="781" r:id="rId42"/>
    <p:sldId id="403" r:id="rId43"/>
    <p:sldId id="404" r:id="rId44"/>
    <p:sldId id="405" r:id="rId45"/>
    <p:sldId id="406" r:id="rId46"/>
    <p:sldId id="472" r:id="rId47"/>
    <p:sldId id="407" r:id="rId48"/>
    <p:sldId id="491" r:id="rId49"/>
    <p:sldId id="782" r:id="rId50"/>
    <p:sldId id="408" r:id="rId51"/>
    <p:sldId id="409" r:id="rId52"/>
    <p:sldId id="511" r:id="rId53"/>
    <p:sldId id="411" r:id="rId54"/>
    <p:sldId id="412" r:id="rId55"/>
    <p:sldId id="488" r:id="rId56"/>
    <p:sldId id="413" r:id="rId57"/>
    <p:sldId id="643" r:id="rId58"/>
    <p:sldId id="644" r:id="rId59"/>
    <p:sldId id="645" r:id="rId60"/>
    <p:sldId id="417" r:id="rId61"/>
    <p:sldId id="418" r:id="rId62"/>
    <p:sldId id="419" r:id="rId63"/>
    <p:sldId id="420" r:id="rId64"/>
    <p:sldId id="477" r:id="rId65"/>
    <p:sldId id="480" r:id="rId66"/>
    <p:sldId id="421" r:id="rId67"/>
    <p:sldId id="474" r:id="rId68"/>
    <p:sldId id="646" r:id="rId69"/>
    <p:sldId id="647" r:id="rId70"/>
    <p:sldId id="648" r:id="rId71"/>
    <p:sldId id="649" r:id="rId72"/>
    <p:sldId id="650" r:id="rId73"/>
    <p:sldId id="651" r:id="rId74"/>
    <p:sldId id="652" r:id="rId75"/>
    <p:sldId id="653" r:id="rId76"/>
    <p:sldId id="654" r:id="rId77"/>
    <p:sldId id="655" r:id="rId78"/>
    <p:sldId id="707" r:id="rId79"/>
    <p:sldId id="656" r:id="rId80"/>
    <p:sldId id="657" r:id="rId81"/>
    <p:sldId id="658" r:id="rId8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>
        <p:scale>
          <a:sx n="75" d="100"/>
          <a:sy n="75" d="100"/>
        </p:scale>
        <p:origin x="-1603" y="-3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049D6D6-1ECF-4722-B7F7-A099BB11F502}" type="datetimeFigureOut">
              <a:rPr lang="en-US"/>
              <a:t>01-May-24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6AC95DA-E9B2-493D-B95B-F9169D8D4596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457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9995C4-71C0-4ED3-B77C-D4A91AA6BCD3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8208A97-76E3-4A4D-815B-77F7C52D0740}" type="slidenum">
              <a:rPr lang="en-US"/>
              <a:t>40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FD38FF-E216-405B-A76B-E4057375D7C6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44AA2B-D6B6-4CB4-9C47-B465BF0A1ABF}" type="slidenum">
              <a:rPr lang="en-US"/>
              <a:t>68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357021-387A-4ED1-BADC-66629A19E09C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20410A-2CA6-40BD-A942-D99113C5A7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0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E90CF8-F7C5-4D21-9F20-C670D2F3D6D5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A796E-A849-4CE3-AC54-6B0B80EDB2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8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C38CF0-BBD9-4189-94DA-C6099A03D8B7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3616E0-6E0C-49CF-A2FC-4736B6AA58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2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5FA6A5-B8F7-47DB-9FE8-64E87DC839B8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53394-4359-4744-A116-538F0D1910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A4B0A1-657A-48AF-8854-030CD6E81F96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6ACC81-4985-4359-90CF-374649BA5D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BF06EF-823F-4EEA-9A73-27539A28947D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EB08DA-C817-4827-9E2C-05B7F9A5F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7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9A2FB-5EB2-47F4-9514-3F1DA7895ADF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84AA7-F286-4590-98F9-206F95D79F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6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F7FBAC-FC80-4237-83E5-2ABA38CBDBDE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70107-44DD-420C-9C2C-3AB99BFC4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4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0C283-702A-40F3-A716-7BC48960AF9F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CA10B-1CBC-4D1F-B07D-440D280434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5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2011A2-ED0B-467A-B8C3-3770A4ADF500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D7DC6-916C-4AD3-949A-4F29C8FC61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F81511-4233-459E-9939-D24EFB9C17F2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CC0B87-829F-4B3F-A9B7-1F771D6DEC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3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5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5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9.w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179195"/>
            <a:ext cx="7543800" cy="20669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solidFill>
                  <a:srgbClr val="FF0000"/>
                </a:solidFill>
              </a:rPr>
              <a:t/>
            </a:r>
            <a:br>
              <a:rPr lang="en-US" sz="5400" dirty="0">
                <a:solidFill>
                  <a:srgbClr val="FF0000"/>
                </a:solidFill>
              </a:rPr>
            </a:br>
            <a:r>
              <a:rPr lang="en-SG" sz="4800" dirty="0">
                <a:solidFill>
                  <a:srgbClr val="FF0000"/>
                </a:solidFill>
              </a:rPr>
              <a:t>GIẢI PH</a:t>
            </a:r>
            <a:r>
              <a:rPr lang="en-US" altLang="en-SG" sz="4800" dirty="0">
                <a:solidFill>
                  <a:srgbClr val="FF0000"/>
                </a:solidFill>
              </a:rPr>
              <a:t>ẪU-</a:t>
            </a:r>
            <a:r>
              <a:rPr lang="en-SG" sz="4800" dirty="0">
                <a:solidFill>
                  <a:srgbClr val="FF0000"/>
                </a:solidFill>
              </a:rPr>
              <a:t> </a:t>
            </a:r>
            <a:r>
              <a:rPr lang="en-SG" sz="4800" dirty="0" smtClean="0">
                <a:solidFill>
                  <a:srgbClr val="FF0000"/>
                </a:solidFill>
              </a:rPr>
              <a:t>SINH LÝ</a:t>
            </a:r>
            <a:br>
              <a:rPr lang="en-SG" sz="4800" dirty="0" smtClean="0">
                <a:solidFill>
                  <a:srgbClr val="FF0000"/>
                </a:solidFill>
              </a:rPr>
            </a:br>
            <a:r>
              <a:rPr lang="en-SG" sz="4800" dirty="0" smtClean="0">
                <a:solidFill>
                  <a:srgbClr val="FF0000"/>
                </a:solidFill>
              </a:rPr>
              <a:t> HỆ NỘI TIẾT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1267" name="Date Placeholder 4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60062A6-96D0-441F-ABB9-B3712F6C241F}" type="datetime1">
              <a:rPr lang="vi-VN"/>
              <a:t>01/05/2024</a:t>
            </a:fld>
            <a:endParaRPr lang="en-US"/>
          </a:p>
        </p:txBody>
      </p:sp>
      <p:sp>
        <p:nvSpPr>
          <p:cNvPr id="112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4BF291-11F2-4F91-9858-0874315C81FC}" type="slidenum">
              <a:rPr lang="en-US"/>
              <a:t>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465320" y="4724400"/>
            <a:ext cx="414528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722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781"/>
            <a:ext cx="9350375" cy="7012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2560"/>
            <a:ext cx="9332565" cy="527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520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b="1" i="1" dirty="0"/>
              <a:t>Q: tại sao hormone GH làm tăng blood sugar?</a:t>
            </a:r>
          </a:p>
          <a:p>
            <a:r>
              <a:rPr lang="vi-VN" b="1" dirty="0"/>
              <a:t>A</a:t>
            </a:r>
            <a:r>
              <a:rPr lang="vi-VN" dirty="0"/>
              <a:t>: khi ta ăn đạm, protein sẽ chuyển hóa thành polypeptide, polypeptide sau đó ph/hủy thành acid amin, acid amin sau đó đi theo 2 con đường:</a:t>
            </a:r>
          </a:p>
          <a:p>
            <a:r>
              <a:rPr lang="vi-VN" dirty="0"/>
              <a:t>- acid amin sẽ connect với các acid amin khác tạo thành polypeptide, polypeptide sau đó biến thành protetin nội sinh.</a:t>
            </a:r>
          </a:p>
          <a:p>
            <a:r>
              <a:rPr lang="vi-VN" dirty="0"/>
              <a:t>- phần acid amin còn lại tham gia quá trình tân tạo glucose (ko đáng kể).</a:t>
            </a:r>
          </a:p>
          <a:p>
            <a:r>
              <a:rPr lang="vi-VN" dirty="0"/>
              <a:t>Hormone GH sẽ giảm đi quá trình tân tạo glucose bằng cách tăng t/hợp protein.</a:t>
            </a:r>
          </a:p>
          <a:p>
            <a:endParaRPr lang="vi-VN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327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vi-VN" dirty="0"/>
              <a:t>Tuy nhiên khi xét kỹ hơn sẽ thấy nó làm tăng blood sugar vì:</a:t>
            </a:r>
          </a:p>
          <a:p>
            <a:r>
              <a:rPr lang="vi-VN" dirty="0"/>
              <a:t>Khi ăn tinh bột, carbohydrate sẽ chuyển hóa thành dạng đường đôi và sau đó đường đơn. Đường đơn có 2 dạng: glucose and fructose. Chỉ glucose là tham gia và q/trình ch/hóa năng lượng còn fructose phải nhờ gan ch/hóa thành glucose sau đó mới vào máu.</a:t>
            </a:r>
          </a:p>
          <a:p>
            <a:r>
              <a:rPr lang="vi-VN" dirty="0"/>
              <a:t>Khi glucose trong máu tăng, D-glucose sau khi thực hiện oxy hóa sẽ tạo ra CO2, nước và ATP. ATP sau đó sẽ bị tách 1 phân tử Phosphate ra nhờ Mg thành ADP. Ph/tử Phosphate kia sẽ gắn vào D-glucose ở vị trí số 6 thành D-glucose-6-phosphate (G6P).</a:t>
            </a:r>
          </a:p>
          <a:p>
            <a:r>
              <a:rPr lang="vi-VN" dirty="0"/>
              <a:t>D-glucose-6-phosphate sau đó bỏ đi 1 ph/tử Hydro tại vị trí số 1 rồi nối với vị trí số 6 tạo thành mạng chuỗi polymer.</a:t>
            </a:r>
          </a:p>
          <a:p>
            <a:r>
              <a:rPr lang="vi-VN" dirty="0"/>
              <a:t>Chuỗi Polymer đó khi về mô mỡ, gọi là glycerine. Còn khi về gan sẽ gọi là glycogen.</a:t>
            </a:r>
          </a:p>
          <a:p>
            <a:r>
              <a:rPr lang="vi-VN" dirty="0"/>
              <a:t>=&gt; Mỡ và gan là nơi dự trữ lượng đường có nhóm phosphate.</a:t>
            </a:r>
          </a:p>
          <a:p>
            <a:r>
              <a:rPr lang="vi-VN" dirty="0"/>
              <a:t>Tóm lại, để chuyển D-glucose thành D-glucose-6-phosphate để dự trữ thì ta cần 1 enzyme gọi là Hexokinase và Mg. </a:t>
            </a:r>
          </a:p>
          <a:p>
            <a:r>
              <a:rPr lang="vi-VN" dirty="0"/>
              <a:t>Mà hormone GH lại ức chế men Hexokinase </a:t>
            </a:r>
          </a:p>
          <a:p>
            <a:r>
              <a:rPr lang="vi-VN" dirty="0"/>
              <a:t>=&gt; phosphate sẽ ko thể gắn trên D-glucose được nữa</a:t>
            </a:r>
          </a:p>
          <a:p>
            <a:r>
              <a:rPr lang="vi-VN" dirty="0"/>
              <a:t>=&gt; đường tự do ko convert thành đường dự trữ được</a:t>
            </a:r>
          </a:p>
          <a:p>
            <a:r>
              <a:rPr lang="vi-VN" dirty="0"/>
              <a:t>=&gt; đường tự do tăng</a:t>
            </a:r>
          </a:p>
          <a:p>
            <a:r>
              <a:rPr lang="vi-VN" dirty="0"/>
              <a:t>=&gt; tăng blood sugar.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2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90AE88-F9D0-438F-9E44-5BE196DD816C}" type="slidenum">
              <a:rPr lang="en-US"/>
              <a:t>13</a:t>
            </a:fld>
            <a:endParaRPr lang="en-US"/>
          </a:p>
        </p:txBody>
      </p:sp>
      <p:pic>
        <p:nvPicPr>
          <p:cNvPr id="20483" name="Picture 2" descr="13-15_DiencephBrnStm_3"/>
          <p:cNvPicPr>
            <a:picLocks noChangeAspect="1" noChangeArrowheads="1"/>
          </p:cNvPicPr>
          <p:nvPr/>
        </p:nvPicPr>
        <p:blipFill>
          <a:blip r:embed="rId2"/>
          <a:srcRect l="9091" t="8235" r="2727" b="11765"/>
          <a:stretch>
            <a:fillRect/>
          </a:stretch>
        </p:blipFill>
        <p:spPr bwMode="auto">
          <a:xfrm>
            <a:off x="892175" y="1752600"/>
            <a:ext cx="6651625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46125" y="4754563"/>
            <a:ext cx="26066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Pituitary__________</a:t>
            </a:r>
          </a:p>
          <a:p>
            <a:r>
              <a:rPr lang="en-US" sz="1400" b="1">
                <a:latin typeface="Calibri" panose="020F0502020204030204" pitchFamily="34" charset="0"/>
              </a:rPr>
              <a:t>(hypophysis)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12725" y="4343400"/>
            <a:ext cx="30416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Hypothalamus___________</a:t>
            </a:r>
          </a:p>
        </p:txBody>
      </p:sp>
      <p:pic>
        <p:nvPicPr>
          <p:cNvPr id="20486" name="Picture 9" descr="25-03_PituitaryGland_1"/>
          <p:cNvPicPr>
            <a:picLocks noChangeAspect="1" noChangeArrowheads="1"/>
          </p:cNvPicPr>
          <p:nvPr/>
        </p:nvPicPr>
        <p:blipFill>
          <a:blip r:embed="rId3"/>
          <a:srcRect l="54118" t="17273" r="4706" b="56363"/>
          <a:stretch>
            <a:fillRect/>
          </a:stretch>
        </p:blipFill>
        <p:spPr bwMode="auto">
          <a:xfrm>
            <a:off x="0" y="0"/>
            <a:ext cx="27241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 Box 10"/>
          <p:cNvSpPr txBox="1">
            <a:spLocks noChangeArrowheads="1"/>
          </p:cNvSpPr>
          <p:nvPr/>
        </p:nvSpPr>
        <p:spPr bwMode="auto">
          <a:xfrm>
            <a:off x="2743200" y="76200"/>
            <a:ext cx="449897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Calibri" panose="020F0502020204030204" pitchFamily="34" charset="0"/>
              </a:rPr>
              <a:t>Now try and remember the anatomy</a:t>
            </a:r>
          </a:p>
        </p:txBody>
      </p:sp>
      <p:pic>
        <p:nvPicPr>
          <p:cNvPr id="20488" name="Picture 12" descr="25-02_HormnRlsContrl_1"/>
          <p:cNvPicPr>
            <a:picLocks noChangeAspect="1" noChangeArrowheads="1"/>
          </p:cNvPicPr>
          <p:nvPr/>
        </p:nvPicPr>
        <p:blipFill>
          <a:blip r:embed="rId4"/>
          <a:srcRect l="66364" t="10588" r="3636" b="7059"/>
          <a:stretch>
            <a:fillRect/>
          </a:stretch>
        </p:blipFill>
        <p:spPr bwMode="auto">
          <a:xfrm>
            <a:off x="6477000" y="914400"/>
            <a:ext cx="22637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Vị trí và cấu trúc tuyến yê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" y="479425"/>
            <a:ext cx="8188325" cy="637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60325"/>
            <a:ext cx="3673475" cy="9302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554" name="Content Placeholder 3" descr="C:\Users\triurologist\Documents\tuyen ye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549" r="19060"/>
          <a:stretch>
            <a:fillRect/>
          </a:stretch>
        </p:blipFill>
        <p:spPr>
          <a:xfrm>
            <a:off x="0" y="7938"/>
            <a:ext cx="9144000" cy="6864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822325" y="1020763"/>
            <a:ext cx="7543800" cy="715962"/>
          </a:xfrm>
          <a:solidFill>
            <a:schemeClr val="bg1"/>
          </a:solidFill>
        </p:spPr>
        <p:txBody>
          <a:bodyPr/>
          <a:lstStyle/>
          <a:p>
            <a:pPr marL="800100" indent="-800100" fontAlgn="auto">
              <a:spcAft>
                <a:spcPts val="0"/>
              </a:spcAft>
              <a:defRPr/>
            </a:pP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HOẠT ĐỘNG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41325" y="2347913"/>
            <a:ext cx="8153400" cy="2254250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vùng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đồi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kích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thích</a:t>
            </a:r>
            <a:r>
              <a:rPr lang="en-US" dirty="0" smtClean="0">
                <a:solidFill>
                  <a:srgbClr val="002060"/>
                </a:solidFill>
              </a:rPr>
              <a:t> hay </a:t>
            </a:r>
            <a:r>
              <a:rPr lang="en-US" dirty="0" err="1" smtClean="0">
                <a:solidFill>
                  <a:srgbClr val="002060"/>
                </a:solidFill>
              </a:rPr>
              <a:t>ức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chế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hoạt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động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tuyến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yên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2060"/>
                </a:solidFill>
              </a:rPr>
              <a:t>Cơ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chế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điều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hòa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ngược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của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các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tuyến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đích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C:\Users\USER\Desktop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94945"/>
            <a:ext cx="5298440" cy="57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655638" y="701675"/>
            <a:ext cx="8123237" cy="1035050"/>
          </a:xfrm>
          <a:solidFill>
            <a:schemeClr val="bg1"/>
          </a:solidFill>
        </p:spPr>
        <p:txBody>
          <a:bodyPr/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Thùy trước</a:t>
            </a: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>
          <a:xfrm>
            <a:off x="655638" y="1846263"/>
            <a:ext cx="8123237" cy="40227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002060"/>
                </a:solidFill>
              </a:rPr>
              <a:t> Tiết ra 6 hormon: GH, ACTH, TSH, PRL, FSH, LH.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002060"/>
                </a:solidFill>
              </a:rPr>
              <a:t> Kiểm soát chức năng chuyển hóa toàn cơ thể.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22325" y="898525"/>
            <a:ext cx="7543800" cy="838200"/>
          </a:xfrm>
          <a:solidFill>
            <a:schemeClr val="bg1"/>
          </a:solidFill>
        </p:spPr>
        <p:txBody>
          <a:bodyPr/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srgbClr val="0070C0"/>
                </a:solidFill>
              </a:rPr>
              <a:t>HORMON GH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83845" y="1846580"/>
            <a:ext cx="4160520" cy="402272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Phát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triển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các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mô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cơ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thể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bằng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tổng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hợp</a:t>
            </a:r>
            <a:r>
              <a:rPr lang="en-US" sz="2800" dirty="0" smtClean="0">
                <a:solidFill>
                  <a:srgbClr val="0070C0"/>
                </a:solidFill>
              </a:rPr>
              <a:t> Pr.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Làm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tăng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kích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thước</a:t>
            </a:r>
            <a:r>
              <a:rPr lang="en-US" sz="2800" dirty="0" smtClean="0">
                <a:solidFill>
                  <a:srgbClr val="0070C0"/>
                </a:solidFill>
              </a:rPr>
              <a:t> TB.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rgbClr val="0070C0"/>
                </a:solidFill>
              </a:rPr>
              <a:t> Tăng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đường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huyết</a:t>
            </a:r>
            <a:r>
              <a:rPr lang="en-US" sz="2800" dirty="0" smtClean="0">
                <a:solidFill>
                  <a:srgbClr val="0070C0"/>
                </a:solidFill>
              </a:rPr>
              <a:t> do </a:t>
            </a:r>
            <a:r>
              <a:rPr lang="en-US" sz="2800" dirty="0" err="1" smtClean="0">
                <a:solidFill>
                  <a:srgbClr val="0070C0"/>
                </a:solidFill>
              </a:rPr>
              <a:t>ức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chế</a:t>
            </a:r>
            <a:r>
              <a:rPr lang="en-US" sz="2800" dirty="0" smtClean="0">
                <a:solidFill>
                  <a:srgbClr val="0070C0"/>
                </a:solidFill>
              </a:rPr>
              <a:t> men hexokinase.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1957070"/>
            <a:ext cx="4420235" cy="3211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31747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MỤC TIÊU BÀI HỌC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 tuyến nội tiết và kể tên</a:t>
            </a:r>
            <a:r>
              <a:rPr lang="en-US" dirty="0" smtClean="0"/>
              <a:t> </a:t>
            </a:r>
            <a:r>
              <a:rPr lang="en-US" dirty="0" err="1" smtClean="0"/>
              <a:t>được 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tiết trong cơ thể.</a:t>
            </a:r>
            <a:endParaRPr lang="en-US" dirty="0" smtClean="0"/>
          </a:p>
          <a:p>
            <a:r>
              <a:rPr lang="en-US" dirty="0" smtClean="0"/>
              <a:t>- Trình bày hình thái giải phẫu-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thể.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20CA60-E7CA-4531-92B5-8F209D68C2AA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580682-A320-43F7-821E-514990E402A9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964690"/>
            <a:ext cx="7448550" cy="31419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22325" y="359093"/>
            <a:ext cx="7543800" cy="7921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TSH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36855" y="1846580"/>
            <a:ext cx="4347210" cy="4022725"/>
          </a:xfrm>
        </p:spPr>
        <p:txBody>
          <a:bodyPr>
            <a:normAutofit fontScale="95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TB </a:t>
            </a:r>
            <a:r>
              <a:rPr lang="en-US" dirty="0" err="1" smtClean="0"/>
              <a:t>giáp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giáp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smtClean="0"/>
              <a:t>T3, T4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05" y="1163955"/>
            <a:ext cx="3555365" cy="5046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  <p:bldP spid="37891" grpI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22325" y="914400"/>
            <a:ext cx="7543800" cy="8223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ACTH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57505" y="1827530"/>
            <a:ext cx="3287395" cy="4022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vỏ</a:t>
            </a:r>
            <a:r>
              <a:rPr lang="en-US" dirty="0" smtClean="0"/>
              <a:t> </a:t>
            </a:r>
            <a:r>
              <a:rPr lang="en-US" dirty="0" err="1" smtClean="0"/>
              <a:t>thượng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cortisol, </a:t>
            </a:r>
            <a:r>
              <a:rPr lang="en-US" dirty="0" err="1" smtClean="0"/>
              <a:t>aldosteron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androgen.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20" y="1736725"/>
            <a:ext cx="4544060" cy="390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39" grpI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22325" y="884238"/>
            <a:ext cx="7543800" cy="852487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FSH và LH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895" y="1816100"/>
            <a:ext cx="4804410" cy="412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" y="833120"/>
            <a:ext cx="8023225" cy="48488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155575"/>
            <a:ext cx="8732520" cy="610679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73075" y="868363"/>
            <a:ext cx="8121650" cy="8683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PROLACTIN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222250" y="1855470"/>
            <a:ext cx="4581525" cy="4022725"/>
          </a:xfrm>
        </p:spPr>
        <p:txBody>
          <a:bodyPr rtlCol="0">
            <a:normAutofit fontScale="92500" lnSpcReduction="10000"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Tác dụng: kích thích tuyến vú tạo sữa.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Điều hòa: 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Prolactin tăng lúc mang thai và sau khi sinh.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Prolactin ức chế GnRH.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2066925"/>
            <a:ext cx="3958590" cy="3161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>
          <a:xfrm>
            <a:off x="457200" y="595313"/>
            <a:ext cx="8229600" cy="8683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Thùy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sau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06563"/>
            <a:ext cx="8229600" cy="4846637"/>
          </a:xfrm>
        </p:spPr>
        <p:txBody>
          <a:bodyPr rtlCol="0"/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rgbClr val="002060"/>
                </a:solidFill>
              </a:rPr>
              <a:t>Chứa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các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và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tiết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vào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máu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</a:p>
          <a:p>
            <a:pPr marL="91440" indent="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rgbClr val="002060"/>
                </a:solidFill>
              </a:rPr>
              <a:t>Vasopressin: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chống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bài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niệu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91440" indent="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rgbClr val="002060"/>
                </a:solidFill>
              </a:rPr>
              <a:t>Oxytocin: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gây</a:t>
            </a:r>
            <a:r>
              <a:rPr lang="en-US" dirty="0" smtClean="0">
                <a:solidFill>
                  <a:srgbClr val="002060"/>
                </a:solidFill>
              </a:rPr>
              <a:t> co </a:t>
            </a:r>
            <a:r>
              <a:rPr lang="en-US" dirty="0" err="1" smtClean="0">
                <a:solidFill>
                  <a:srgbClr val="002060"/>
                </a:solidFill>
              </a:rPr>
              <a:t>cơ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trơn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457200" indent="-45720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endParaRPr lang="en-US" dirty="0" smtClean="0">
              <a:solidFill>
                <a:srgbClr val="002060"/>
              </a:solidFill>
            </a:endParaRPr>
          </a:p>
          <a:p>
            <a:pPr marL="800100" indent="-45720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96620" y="495935"/>
            <a:ext cx="7543800" cy="8223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ADH (vasopressin)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1318260"/>
            <a:ext cx="7051040" cy="486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22325" y="838200"/>
            <a:ext cx="7543800" cy="8985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OXYTOCIN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855" y="1818640"/>
            <a:ext cx="5885180" cy="435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593725" y="1141413"/>
          <a:ext cx="4772025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3073400" imgH="2857500" progId="Paint.Picture">
                  <p:embed/>
                </p:oleObj>
              </mc:Choice>
              <mc:Fallback>
                <p:oleObj r:id="rId3" imgW="3073400" imgH="28575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725" y="1141413"/>
                        <a:ext cx="4772025" cy="443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40946" y="2163651"/>
            <a:ext cx="2781837" cy="2640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595" y="287655"/>
            <a:ext cx="7033895" cy="57645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030" y="852805"/>
            <a:ext cx="7364095" cy="47745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31</a:t>
            </a:fld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2325" y="350838"/>
            <a:ext cx="7543800" cy="8842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01750"/>
            <a:ext cx="6705600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854075"/>
            <a:ext cx="7543800" cy="8826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Nằm dưới thanh quản</a:t>
            </a:r>
            <a:r>
              <a:rPr lang="en-US" altLang="en-SG" smtClean="0"/>
              <a:t>, ngang C5-D1.</a:t>
            </a:r>
            <a:endParaRPr lang="en-SG" smtClean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Ở 2 bên và phía trước khí quản. 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Cấu tạo từ nhiều nang tuyến. 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Mỗi phút tuyến giáp nhận 1 lượng máu lớn gấp 5 lần trọng lượng của nó.</a:t>
            </a:r>
            <a:endParaRPr lang="en-US" smtClean="0"/>
          </a:p>
          <a:p>
            <a:endParaRPr lang="en-US" smtClean="0"/>
          </a:p>
        </p:txBody>
      </p:sp>
      <p:sp>
        <p:nvSpPr>
          <p:cNvPr id="5120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6E0B091-5B00-4DA2-BD3E-F6D5B6769B2E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B609EF3-D15C-47C5-82AA-920F5AD068C2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549617-2D70-4335-A6D3-EEE2D20920F0}" type="datetime1">
              <a:rPr lang="vi-VN"/>
              <a:t>01/05/2024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15A10E-B04B-487E-8106-CCDCA8EA9FF9}" type="slidenum">
              <a:rPr lang="en-US"/>
              <a:t>34</a:t>
            </a:fld>
            <a:endParaRPr lang="en-US"/>
          </a:p>
        </p:txBody>
      </p:sp>
      <p:pic>
        <p:nvPicPr>
          <p:cNvPr id="52229" name="Picture 4" descr="http://upload.wikimedia.org/wikipedia/vi/b/b4/Tuy%E1%BA%BFn_gi%C3%A1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0450" y="15875"/>
            <a:ext cx="4071938" cy="380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 descr="http://www.camnangbenh.com/Upload/CKFinder/images/health/cuong%20can%20gi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9500" y="3763963"/>
            <a:ext cx="3810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8" descr="http://duocanbinh.vn/hinhanh/hinhfck/3813dieu%20tri%20suy%20tuyen%20gia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638"/>
            <a:ext cx="47625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9375" y="3341688"/>
            <a:ext cx="1071563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F7FBAC-FC80-4237-83E5-2ABA38CBDBDE}" type="datetime1">
              <a:rPr lang="vi-VN"/>
              <a:t>01/05/2024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70107-44DD-420C-9C2C-3AB99BFC405D}" type="slidenum">
              <a:rPr lang="en-US"/>
              <a:t>35</a:t>
            </a:fld>
            <a:endParaRPr lang="en-US" dirty="0"/>
          </a:p>
        </p:txBody>
      </p:sp>
      <p:graphicFrame>
        <p:nvGraphicFramePr>
          <p:cNvPr id="5" name="Object 4"/>
          <p:cNvGraphicFramePr/>
          <p:nvPr/>
        </p:nvGraphicFramePr>
        <p:xfrm>
          <a:off x="666115" y="241300"/>
          <a:ext cx="7849235" cy="552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3460750" imgH="2990850" progId="Paint.Picture">
                  <p:embed/>
                </p:oleObj>
              </mc:Choice>
              <mc:Fallback>
                <p:oleObj r:id="rId3" imgW="3460750" imgH="2990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115" y="241300"/>
                        <a:ext cx="7849235" cy="5520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 thể tuyến giáp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1389063" y="1811338"/>
          <a:ext cx="7062787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r:id="rId3" imgW="5886450" imgH="3365500" progId="Paint.Picture">
                  <p:embed/>
                </p:oleObj>
              </mc:Choice>
              <mc:Fallback>
                <p:oleObj r:id="rId3" imgW="5886450" imgH="33655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9063" y="1811338"/>
                        <a:ext cx="7062787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325" y="222250"/>
            <a:ext cx="5673725" cy="5673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37</a:t>
            </a:fld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608013" y="787400"/>
          <a:ext cx="8334375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r:id="rId3" imgW="5949950" imgH="3295650" progId="Paint.Picture">
                  <p:embed/>
                </p:oleObj>
              </mc:Choice>
              <mc:Fallback>
                <p:oleObj r:id="rId3" imgW="5949950" imgH="3295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13" y="787400"/>
                        <a:ext cx="8334375" cy="461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38</a:t>
            </a:fld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6" y="545235"/>
            <a:ext cx="6683765" cy="960668"/>
          </a:xfrm>
        </p:spPr>
        <p:txBody>
          <a:bodyPr>
            <a:normAutofit fontScale="90000"/>
          </a:bodyPr>
          <a:lstStyle/>
          <a:p>
            <a:r>
              <a:rPr lang="en-US"/>
              <a:t>Sinh tổng hợp các hormon tuyến giáp</a:t>
            </a:r>
          </a:p>
        </p:txBody>
      </p:sp>
      <p:pic>
        <p:nvPicPr>
          <p:cNvPr id="4" name="Content Placeholder 3" descr="17_13_Noitiet_clip_image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725" y="1506220"/>
            <a:ext cx="5121275" cy="45967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USER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256"/>
            <a:ext cx="6130344" cy="43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194738" y="2163650"/>
            <a:ext cx="2781837" cy="2640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3124200" y="6356350"/>
            <a:ext cx="2895600" cy="365125"/>
          </a:xfrm>
          <a:noFill/>
          <a:ln>
            <a:miter lim="800000"/>
          </a:ln>
        </p:spPr>
        <p:txBody>
          <a:bodyPr wrap="square" numCol="1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34-</a:t>
            </a:r>
            <a:fld id="{152659D1-2E88-4E1C-A5B8-915B7060B73A}" type="slidenum">
              <a:rPr lang="en-US"/>
              <a:t>40</a:t>
            </a:fld>
            <a:endParaRPr lang="en-US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76200"/>
            <a:ext cx="8610600" cy="1143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 </a:t>
            </a:r>
          </a:p>
        </p:txBody>
      </p:sp>
      <p:grpSp>
        <p:nvGrpSpPr>
          <p:cNvPr id="2" name="Group 19"/>
          <p:cNvGrpSpPr/>
          <p:nvPr/>
        </p:nvGrpSpPr>
        <p:grpSpPr bwMode="auto">
          <a:xfrm>
            <a:off x="5105400" y="2819400"/>
            <a:ext cx="2209800" cy="1371600"/>
            <a:chOff x="3600" y="2736"/>
            <a:chExt cx="1392" cy="864"/>
          </a:xfrm>
        </p:grpSpPr>
        <p:sp>
          <p:nvSpPr>
            <p:cNvPr id="54286" name="Line 9"/>
            <p:cNvSpPr>
              <a:spLocks noChangeShapeType="1"/>
            </p:cNvSpPr>
            <p:nvPr/>
          </p:nvSpPr>
          <p:spPr bwMode="auto">
            <a:xfrm>
              <a:off x="3600" y="2736"/>
              <a:ext cx="672" cy="67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3648" y="3408"/>
              <a:ext cx="1344" cy="1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dirty="0">
                  <a:ln w="9525">
                    <a:solidFill>
                      <a:srgbClr val="0033CC"/>
                    </a:solidFill>
                    <a:round/>
                  </a:ln>
                  <a:solidFill>
                    <a:srgbClr val="0033CC"/>
                  </a:solidFill>
                  <a:latin typeface="Times New Roman" panose="02020603050405020304"/>
                  <a:cs typeface="Times New Roman" panose="02020603050405020304"/>
                </a:rPr>
                <a:t>Calcitonin</a:t>
              </a:r>
            </a:p>
          </p:txBody>
        </p:sp>
      </p:grpSp>
      <p:grpSp>
        <p:nvGrpSpPr>
          <p:cNvPr id="3" name="Group 18"/>
          <p:cNvGrpSpPr/>
          <p:nvPr/>
        </p:nvGrpSpPr>
        <p:grpSpPr bwMode="auto">
          <a:xfrm>
            <a:off x="762000" y="2908300"/>
            <a:ext cx="2971800" cy="1743075"/>
            <a:chOff x="1248" y="2736"/>
            <a:chExt cx="1872" cy="1098"/>
          </a:xfrm>
        </p:grpSpPr>
        <p:sp>
          <p:nvSpPr>
            <p:cNvPr id="54282" name="Line 7"/>
            <p:cNvSpPr>
              <a:spLocks noChangeShapeType="1"/>
            </p:cNvSpPr>
            <p:nvPr/>
          </p:nvSpPr>
          <p:spPr bwMode="auto">
            <a:xfrm flipH="1">
              <a:off x="2352" y="2736"/>
              <a:ext cx="672" cy="67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283" name="Group 17"/>
            <p:cNvGrpSpPr/>
            <p:nvPr/>
          </p:nvGrpSpPr>
          <p:grpSpPr bwMode="auto">
            <a:xfrm>
              <a:off x="1248" y="3360"/>
              <a:ext cx="1872" cy="474"/>
              <a:chOff x="1248" y="3360"/>
              <a:chExt cx="1872" cy="474"/>
            </a:xfrm>
          </p:grpSpPr>
          <p:sp>
            <p:nvSpPr>
              <p:cNvPr id="54284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48" y="3360"/>
                <a:ext cx="1872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rgbClr val="0033CC"/>
                      </a:solidFill>
                      <a:round/>
                    </a:ln>
                    <a:solidFill>
                      <a:srgbClr val="0033CC"/>
                    </a:solidFill>
                    <a:latin typeface="Times New Roman" panose="02020603050405020304"/>
                    <a:cs typeface="Times New Roman" panose="02020603050405020304"/>
                  </a:rPr>
                  <a:t>Thyroid hormones</a:t>
                </a:r>
              </a:p>
            </p:txBody>
          </p:sp>
          <p:sp>
            <p:nvSpPr>
              <p:cNvPr id="54285" name="Text Box 16"/>
              <p:cNvSpPr txBox="1">
                <a:spLocks noChangeArrowheads="1"/>
              </p:cNvSpPr>
              <p:nvPr/>
            </p:nvSpPr>
            <p:spPr bwMode="auto">
              <a:xfrm>
                <a:off x="1824" y="3504"/>
                <a:ext cx="766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     </a:t>
                </a:r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381000" y="1447800"/>
            <a:ext cx="7016750" cy="954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Clr>
                <a:srgbClr val="000099"/>
              </a:buClr>
              <a:buSzPct val="75000"/>
            </a:pP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vi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Chia thành nang lưu trữ một số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3048000" y="2743200"/>
            <a:ext cx="2271713" cy="5238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Hormon chính</a:t>
            </a:r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381000" y="4572000"/>
            <a:ext cx="4114800" cy="1384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Kích thích sự tổng hợp protein và tăng sản xuất năng lượng tế bào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4876800" y="4572000"/>
            <a:ext cx="3978275" cy="1816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Làm giảm nồng độ canxi trong máu bằng cách kích hoạt tế bào tạo xương mà xây dựng mô xương mới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animBg="1"/>
      <p:bldP spid="94220" grpId="0" autoUpdateAnimBg="0"/>
      <p:bldP spid="9422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10" dirty="0" smtClean="0">
                <a:ln w="9525">
                  <a:solidFill>
                    <a:srgbClr val="0033CC"/>
                  </a:solidFill>
                  <a:round/>
                </a:ln>
                <a:solidFill>
                  <a:srgbClr val="0033CC"/>
                </a:solidFill>
                <a:latin typeface="Times New Roman" panose="02020603050405020304"/>
                <a:cs typeface="Times New Roman" panose="02020603050405020304"/>
              </a:rPr>
              <a:t>Calcitonin </a:t>
            </a:r>
            <a:r>
              <a:rPr lang="en-US" b="1" dirty="0" err="1">
                <a:latin typeface="+mj-lt"/>
                <a:ea typeface="+mj-ea"/>
                <a:cs typeface="+mj-cs"/>
              </a:rPr>
              <a:t>đem</a:t>
            </a:r>
            <a:r>
              <a:rPr lang="en-US" b="1" dirty="0">
                <a:latin typeface="+mj-lt"/>
                <a:ea typeface="+mj-ea"/>
                <a:cs typeface="+mj-cs"/>
              </a:rPr>
              <a:t> Ca+ </a:t>
            </a:r>
            <a:r>
              <a:rPr lang="en-US" b="1" dirty="0" err="1">
                <a:latin typeface="+mj-lt"/>
                <a:ea typeface="+mj-ea"/>
                <a:cs typeface="+mj-cs"/>
              </a:rPr>
              <a:t>từ</a:t>
            </a:r>
            <a:r>
              <a:rPr lang="en-US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 err="1">
                <a:latin typeface="+mj-lt"/>
                <a:ea typeface="+mj-ea"/>
                <a:cs typeface="+mj-cs"/>
              </a:rPr>
              <a:t>máu</a:t>
            </a:r>
            <a:r>
              <a:rPr lang="en-US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 err="1">
                <a:latin typeface="+mj-lt"/>
                <a:ea typeface="+mj-ea"/>
                <a:cs typeface="+mj-cs"/>
              </a:rPr>
              <a:t>vào</a:t>
            </a:r>
            <a:r>
              <a:rPr lang="en-US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 err="1" smtClean="0">
                <a:latin typeface="+mj-lt"/>
                <a:ea typeface="+mj-ea"/>
                <a:cs typeface="+mj-cs"/>
              </a:rPr>
              <a:t>xương</a:t>
            </a:r>
            <a:r>
              <a:rPr lang="en-US" b="1" dirty="0" smtClean="0">
                <a:latin typeface="+mj-lt"/>
                <a:ea typeface="+mj-ea"/>
                <a:cs typeface="+mj-cs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26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438" y="1096963"/>
            <a:ext cx="8686800" cy="3611562"/>
          </a:xfrm>
        </p:spPr>
        <p:txBody>
          <a:bodyPr rtlCol="0">
            <a:no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Thyroxine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Wingdings" panose="05000000000000000000" pitchFamily="2" charset="2"/>
              <a:buChar char="Ø"/>
              <a:defRPr/>
            </a:pP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dạng hoạt động tại tế bào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triển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thần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trí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tuệ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chất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nhiệt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glycogen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ruột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tạo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acid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amin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8064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96988"/>
            <a:ext cx="4648200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25" y="669925"/>
            <a:ext cx="8077200" cy="869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Rối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loạn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cường giáp (Basedown)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suy giáp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đần độn bẩm sinh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bướu cổ do thiếu iod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6025" y="4267200"/>
            <a:ext cx="28479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08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438" y="1905000"/>
            <a:ext cx="8686800" cy="3276600"/>
          </a:xfrm>
        </p:spPr>
        <p:txBody>
          <a:bodyPr rtlCol="0">
            <a:no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Calcitonin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tế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bào cạnh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nang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bài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iảm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hoạt động của các tế bào huỷ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xương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iảm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nồng độ ion calci huyết tương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ích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thích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cận giáp bài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parathormon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7921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425" y="1201738"/>
            <a:ext cx="7445375" cy="5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cận giáp.</a:t>
            </a:r>
          </a:p>
        </p:txBody>
      </p:sp>
      <p:sp>
        <p:nvSpPr>
          <p:cNvPr id="5529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 rtlCol="0">
            <a:normAutofit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PTH.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photphat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xương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photphat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ruột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Ca2+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PTH.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Notes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PTH </a:t>
            </a:r>
            <a:r>
              <a:rPr lang="en-US" dirty="0" err="1" smtClean="0"/>
              <a:t>đem</a:t>
            </a:r>
            <a:r>
              <a:rPr lang="en-US" dirty="0" smtClean="0"/>
              <a:t>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xương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</a:p>
          <a:p>
            <a:r>
              <a:rPr lang="en-US" dirty="0" smtClean="0"/>
              <a:t>Q: </a:t>
            </a:r>
            <a:r>
              <a:rPr lang="en-US" dirty="0" err="1" smtClean="0"/>
              <a:t>khi</a:t>
            </a:r>
            <a:r>
              <a:rPr lang="en-US" dirty="0" smtClean="0"/>
              <a:t> BN </a:t>
            </a:r>
            <a:r>
              <a:rPr lang="en-US" dirty="0" err="1" smtClean="0"/>
              <a:t>cắt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giáp</a:t>
            </a:r>
            <a:r>
              <a:rPr lang="en-US" dirty="0" smtClean="0"/>
              <a:t>, why </a:t>
            </a:r>
            <a:r>
              <a:rPr lang="en-US" dirty="0" err="1" smtClean="0"/>
              <a:t>tiêm</a:t>
            </a:r>
            <a:r>
              <a:rPr lang="en-US" dirty="0" smtClean="0"/>
              <a:t> (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uống</a:t>
            </a:r>
            <a:r>
              <a:rPr lang="en-US" smtClean="0"/>
              <a:t>) Ca</a:t>
            </a:r>
            <a:r>
              <a:rPr lang="en-US" baseline="30000" dirty="0" smtClean="0"/>
              <a:t>+ 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TM?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Canxi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,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=&gt;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co </a:t>
            </a:r>
            <a:r>
              <a:rPr lang="en-US" dirty="0" err="1" smtClean="0"/>
              <a:t>cơ</a:t>
            </a:r>
            <a:r>
              <a:rPr lang="en-US" dirty="0" smtClean="0"/>
              <a:t> =&gt;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co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sườn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ngạt</a:t>
            </a:r>
            <a:r>
              <a:rPr lang="en-US" dirty="0" smtClean="0"/>
              <a:t> </a:t>
            </a:r>
            <a:r>
              <a:rPr lang="en-US" dirty="0" err="1" smtClean="0"/>
              <a:t>thở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tiêm</a:t>
            </a:r>
            <a:r>
              <a:rPr lang="en-US" dirty="0" smtClean="0"/>
              <a:t>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, </a:t>
            </a:r>
            <a:r>
              <a:rPr lang="en-US" dirty="0" err="1" smtClean="0"/>
              <a:t>nồng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=&gt; Ca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quay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=&gt; </a:t>
            </a:r>
            <a:r>
              <a:rPr lang="en-US" dirty="0" err="1" smtClean="0"/>
              <a:t>giúp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co.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31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SG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ĐỊNH NGHĨA TUYẾN NỘI TIẾT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1846263"/>
            <a:ext cx="8961438" cy="4022725"/>
          </a:xfrm>
        </p:spPr>
        <p:txBody>
          <a:bodyPr/>
          <a:lstStyle/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Là</a:t>
            </a:r>
            <a:r>
              <a:rPr lang="en-SG" dirty="0" smtClean="0"/>
              <a:t> </a:t>
            </a:r>
            <a:r>
              <a:rPr lang="en-SG" dirty="0" err="1" smtClean="0"/>
              <a:t>các</a:t>
            </a:r>
            <a:r>
              <a:rPr lang="en-SG" dirty="0" smtClean="0"/>
              <a:t> </a:t>
            </a:r>
            <a:r>
              <a:rPr lang="en-SG" dirty="0" err="1" smtClean="0"/>
              <a:t>tuyến</a:t>
            </a:r>
            <a:r>
              <a:rPr lang="en-SG" dirty="0" smtClean="0"/>
              <a:t> </a:t>
            </a:r>
            <a:r>
              <a:rPr lang="en-SG" dirty="0" err="1" smtClean="0"/>
              <a:t>không</a:t>
            </a:r>
            <a:r>
              <a:rPr lang="en-SG" dirty="0" smtClean="0"/>
              <a:t> </a:t>
            </a:r>
            <a:r>
              <a:rPr lang="en-SG" dirty="0" err="1" smtClean="0"/>
              <a:t>có</a:t>
            </a:r>
            <a:r>
              <a:rPr lang="en-SG" dirty="0" smtClean="0"/>
              <a:t> </a:t>
            </a:r>
            <a:r>
              <a:rPr lang="en-SG" dirty="0" err="1" smtClean="0"/>
              <a:t>ống</a:t>
            </a:r>
            <a:r>
              <a:rPr lang="en-SG" dirty="0" smtClean="0"/>
              <a:t> </a:t>
            </a:r>
            <a:r>
              <a:rPr lang="en-SG" dirty="0" err="1" smtClean="0"/>
              <a:t>dẫn</a:t>
            </a:r>
            <a:r>
              <a:rPr lang="en-SG" dirty="0" smtClean="0"/>
              <a:t> </a:t>
            </a:r>
            <a:r>
              <a:rPr lang="en-SG" dirty="0" err="1" smtClean="0"/>
              <a:t>xuất</a:t>
            </a:r>
            <a:r>
              <a:rPr lang="en-SG" dirty="0" smtClean="0"/>
              <a:t>.</a:t>
            </a:r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>
                <a:sym typeface="+mn-ea"/>
              </a:rPr>
              <a:t>Các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sản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phẩm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được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bài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tiết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bởi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hệ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nội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tiết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gọi</a:t>
            </a:r>
            <a:r>
              <a:rPr lang="en-SG" dirty="0" smtClean="0">
                <a:sym typeface="+mn-ea"/>
              </a:rPr>
              <a:t> là </a:t>
            </a:r>
            <a:r>
              <a:rPr lang="en-SG" dirty="0" err="1" smtClean="0">
                <a:sym typeface="+mn-ea"/>
              </a:rPr>
              <a:t>hormon</a:t>
            </a:r>
            <a:r>
              <a:rPr lang="en-SG" dirty="0" smtClean="0">
                <a:sym typeface="+mn-ea"/>
              </a:rPr>
              <a:t>.</a:t>
            </a:r>
            <a:endParaRPr lang="en-SG" dirty="0" smtClean="0"/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Các</a:t>
            </a:r>
            <a:r>
              <a:rPr lang="en-SG" dirty="0" smtClean="0"/>
              <a:t> hormone </a:t>
            </a:r>
            <a:r>
              <a:rPr lang="en-SG" dirty="0" err="1" smtClean="0"/>
              <a:t>của</a:t>
            </a:r>
            <a:r>
              <a:rPr lang="en-SG" dirty="0" smtClean="0"/>
              <a:t> </a:t>
            </a:r>
            <a:r>
              <a:rPr lang="en-SG" dirty="0" err="1" smtClean="0"/>
              <a:t>nó</a:t>
            </a:r>
            <a:r>
              <a:rPr lang="en-SG" dirty="0" smtClean="0"/>
              <a:t> </a:t>
            </a:r>
            <a:r>
              <a:rPr lang="en-SG" dirty="0" err="1" smtClean="0"/>
              <a:t>thấm</a:t>
            </a:r>
            <a:r>
              <a:rPr lang="en-SG" dirty="0" smtClean="0"/>
              <a:t> </a:t>
            </a:r>
            <a:r>
              <a:rPr lang="en-SG" dirty="0" err="1" smtClean="0"/>
              <a:t>trực</a:t>
            </a:r>
            <a:r>
              <a:rPr lang="en-SG" dirty="0" smtClean="0"/>
              <a:t> </a:t>
            </a:r>
            <a:r>
              <a:rPr lang="en-SG" dirty="0" err="1" smtClean="0"/>
              <a:t>tiếp</a:t>
            </a:r>
            <a:r>
              <a:rPr lang="en-SG" dirty="0" smtClean="0"/>
              <a:t> qua </a:t>
            </a:r>
            <a:r>
              <a:rPr lang="en-SG" dirty="0" err="1" smtClean="0"/>
              <a:t>hệ</a:t>
            </a:r>
            <a:r>
              <a:rPr lang="en-SG" dirty="0" smtClean="0"/>
              <a:t> </a:t>
            </a:r>
            <a:r>
              <a:rPr lang="en-SG" dirty="0" err="1" smtClean="0"/>
              <a:t>mao</a:t>
            </a:r>
            <a:r>
              <a:rPr lang="en-SG" dirty="0" smtClean="0"/>
              <a:t> </a:t>
            </a:r>
            <a:r>
              <a:rPr lang="en-SG" dirty="0" err="1" smtClean="0"/>
              <a:t>mạch</a:t>
            </a:r>
            <a:r>
              <a:rPr lang="en-SG" dirty="0" smtClean="0"/>
              <a:t> </a:t>
            </a:r>
            <a:r>
              <a:rPr lang="en-SG" dirty="0" err="1" smtClean="0"/>
              <a:t>đổ</a:t>
            </a:r>
            <a:r>
              <a:rPr lang="en-SG" dirty="0" smtClean="0"/>
              <a:t> </a:t>
            </a:r>
            <a:r>
              <a:rPr lang="en-SG" dirty="0" err="1" smtClean="0"/>
              <a:t>thẳng</a:t>
            </a:r>
            <a:r>
              <a:rPr lang="en-SG" dirty="0" smtClean="0"/>
              <a:t> </a:t>
            </a:r>
            <a:r>
              <a:rPr lang="en-SG" dirty="0" err="1" smtClean="0"/>
              <a:t>vào</a:t>
            </a:r>
            <a:r>
              <a:rPr lang="en-SG" dirty="0" smtClean="0"/>
              <a:t> </a:t>
            </a:r>
            <a:r>
              <a:rPr lang="en-SG" dirty="0" err="1" smtClean="0"/>
              <a:t>máu</a:t>
            </a:r>
            <a:r>
              <a:rPr lang="en-SG" dirty="0" smtClean="0"/>
              <a:t>. </a:t>
            </a:r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Chất</a:t>
            </a:r>
            <a:r>
              <a:rPr lang="en-SG" dirty="0" smtClean="0"/>
              <a:t> </a:t>
            </a:r>
            <a:r>
              <a:rPr lang="en-SG" dirty="0" err="1" smtClean="0"/>
              <a:t>tiết</a:t>
            </a:r>
            <a:r>
              <a:rPr lang="en-SG" dirty="0" smtClean="0"/>
              <a:t> </a:t>
            </a:r>
            <a:r>
              <a:rPr lang="en-SG" dirty="0" err="1" smtClean="0"/>
              <a:t>có</a:t>
            </a:r>
            <a:r>
              <a:rPr lang="en-SG" dirty="0" smtClean="0"/>
              <a:t> </a:t>
            </a:r>
            <a:r>
              <a:rPr lang="en-SG" dirty="0" err="1" smtClean="0"/>
              <a:t>hoạt</a:t>
            </a:r>
            <a:r>
              <a:rPr lang="en-SG" dirty="0" smtClean="0"/>
              <a:t> </a:t>
            </a:r>
            <a:r>
              <a:rPr lang="en-SG" dirty="0" err="1" smtClean="0"/>
              <a:t>tính</a:t>
            </a:r>
            <a:r>
              <a:rPr lang="en-SG" dirty="0" smtClean="0"/>
              <a:t> </a:t>
            </a:r>
            <a:r>
              <a:rPr lang="en-SG" dirty="0" err="1" smtClean="0"/>
              <a:t>sinh</a:t>
            </a:r>
            <a:r>
              <a:rPr lang="en-SG" dirty="0" smtClean="0"/>
              <a:t> </a:t>
            </a:r>
            <a:r>
              <a:rPr lang="en-SG" dirty="0" err="1" smtClean="0"/>
              <a:t>học</a:t>
            </a:r>
            <a:r>
              <a:rPr lang="en-SG" dirty="0" smtClean="0"/>
              <a:t> </a:t>
            </a:r>
            <a:r>
              <a:rPr lang="en-SG" dirty="0" err="1" smtClean="0"/>
              <a:t>cao</a:t>
            </a:r>
            <a:r>
              <a:rPr lang="en-SG" dirty="0" smtClean="0"/>
              <a:t>.</a:t>
            </a:r>
            <a:endParaRPr lang="en-US" dirty="0" smtClean="0"/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sp>
        <p:nvSpPr>
          <p:cNvPr id="13316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B3D1B9-C9E4-4248-9597-A58D28F98C3E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C3B8E1-2D1B-436C-A31B-9025A642EA6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686800" cy="3779838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Parathormon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nồng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cốt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tính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hưng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phấn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thần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503238"/>
            <a:ext cx="8931275" cy="11128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Rối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loạn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cường tuyến cận giáp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Nhược năng tuyến cận giáp (hội chứng hạ canci huyết)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855" y="227330"/>
            <a:ext cx="4873625" cy="609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2309813" y="2239963"/>
            <a:ext cx="966787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Rising blood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</p:txBody>
      </p:sp>
      <p:sp>
        <p:nvSpPr>
          <p:cNvPr id="73732" name="Text Box 5"/>
          <p:cNvSpPr txBox="1">
            <a:spLocks noChangeArrowheads="1"/>
          </p:cNvSpPr>
          <p:nvPr/>
        </p:nvSpPr>
        <p:spPr bwMode="auto">
          <a:xfrm>
            <a:off x="2154238" y="458788"/>
            <a:ext cx="957262" cy="481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Thyroid gland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releases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calcitonin.</a:t>
            </a:r>
          </a:p>
        </p:txBody>
      </p:sp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3573463" y="363538"/>
            <a:ext cx="703262" cy="173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Calcitonin</a:t>
            </a:r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4065588" y="1169988"/>
            <a:ext cx="1065212" cy="468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Stimulates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deposition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in bones</a:t>
            </a:r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6345238" y="1004888"/>
            <a:ext cx="836612" cy="471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Reduces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uptake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in kidneys</a:t>
            </a:r>
          </a:p>
        </p:txBody>
      </p:sp>
      <p:sp>
        <p:nvSpPr>
          <p:cNvPr id="73736" name="Text Box 9"/>
          <p:cNvSpPr txBox="1">
            <a:spLocks noChangeArrowheads="1"/>
          </p:cNvSpPr>
          <p:nvPr/>
        </p:nvSpPr>
        <p:spPr bwMode="auto">
          <a:xfrm>
            <a:off x="5630863" y="2252663"/>
            <a:ext cx="973137" cy="50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endParaRPr lang="en-US" sz="1100" b="1" dirty="0"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level declines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to set point</a:t>
            </a:r>
          </a:p>
        </p:txBody>
      </p:sp>
      <p:sp>
        <p:nvSpPr>
          <p:cNvPr id="73737" name="Text Box 10"/>
          <p:cNvSpPr txBox="1">
            <a:spLocks noChangeArrowheads="1"/>
          </p:cNvSpPr>
          <p:nvPr/>
        </p:nvSpPr>
        <p:spPr bwMode="auto">
          <a:xfrm>
            <a:off x="3786188" y="3055938"/>
            <a:ext cx="1449387" cy="512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Homoeostasis: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(about 10 mg/100 mL)</a:t>
            </a:r>
          </a:p>
        </p:txBody>
      </p:sp>
      <p:sp>
        <p:nvSpPr>
          <p:cNvPr id="73738" name="Text Box 11"/>
          <p:cNvSpPr txBox="1">
            <a:spLocks noChangeArrowheads="1"/>
          </p:cNvSpPr>
          <p:nvPr/>
        </p:nvSpPr>
        <p:spPr bwMode="auto">
          <a:xfrm>
            <a:off x="5630863" y="3694113"/>
            <a:ext cx="966787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Falling blood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</p:txBody>
      </p:sp>
      <p:sp>
        <p:nvSpPr>
          <p:cNvPr id="73739" name="Text Box 12"/>
          <p:cNvSpPr txBox="1">
            <a:spLocks noChangeArrowheads="1"/>
          </p:cNvSpPr>
          <p:nvPr/>
        </p:nvSpPr>
        <p:spPr bwMode="auto">
          <a:xfrm>
            <a:off x="2306638" y="3719513"/>
            <a:ext cx="973137" cy="50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endParaRPr lang="en-US" sz="1100" b="1" dirty="0"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level rises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to set point</a:t>
            </a:r>
          </a:p>
        </p:txBody>
      </p:sp>
      <p:sp>
        <p:nvSpPr>
          <p:cNvPr id="73740" name="Text Box 13"/>
          <p:cNvSpPr txBox="1">
            <a:spLocks noChangeArrowheads="1"/>
          </p:cNvSpPr>
          <p:nvPr/>
        </p:nvSpPr>
        <p:spPr bwMode="auto">
          <a:xfrm>
            <a:off x="4205288" y="4252913"/>
            <a:ext cx="820737" cy="46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Stimulates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release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from bones</a:t>
            </a:r>
          </a:p>
        </p:txBody>
      </p:sp>
      <p:sp>
        <p:nvSpPr>
          <p:cNvPr id="73741" name="Text Box 14"/>
          <p:cNvSpPr txBox="1">
            <a:spLocks noChangeArrowheads="1"/>
          </p:cNvSpPr>
          <p:nvPr/>
        </p:nvSpPr>
        <p:spPr bwMode="auto">
          <a:xfrm>
            <a:off x="5961063" y="5227638"/>
            <a:ext cx="296862" cy="157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PTH</a:t>
            </a:r>
          </a:p>
        </p:txBody>
      </p:sp>
      <p:sp>
        <p:nvSpPr>
          <p:cNvPr id="73742" name="Text Box 15"/>
          <p:cNvSpPr txBox="1">
            <a:spLocks noChangeArrowheads="1"/>
          </p:cNvSpPr>
          <p:nvPr/>
        </p:nvSpPr>
        <p:spPr bwMode="auto">
          <a:xfrm>
            <a:off x="5132388" y="4240213"/>
            <a:ext cx="773112" cy="331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Parathyroid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gland</a:t>
            </a:r>
          </a:p>
        </p:txBody>
      </p:sp>
      <p:sp>
        <p:nvSpPr>
          <p:cNvPr id="73743" name="Line 16"/>
          <p:cNvSpPr>
            <a:spLocks noChangeShapeType="1"/>
          </p:cNvSpPr>
          <p:nvPr/>
        </p:nvSpPr>
        <p:spPr bwMode="auto">
          <a:xfrm>
            <a:off x="5553075" y="4451350"/>
            <a:ext cx="32385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44" name="Text Box 17"/>
          <p:cNvSpPr txBox="1">
            <a:spLocks noChangeArrowheads="1"/>
          </p:cNvSpPr>
          <p:nvPr/>
        </p:nvSpPr>
        <p:spPr bwMode="auto">
          <a:xfrm>
            <a:off x="4557713" y="6081713"/>
            <a:ext cx="121761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Stimulates Ca</a:t>
            </a:r>
            <a:r>
              <a:rPr lang="en-US" sz="1100" b="1" baseline="30000">
                <a:sym typeface="Symbol" panose="05050102010706020507" pitchFamily="18" charset="2"/>
              </a:rPr>
              <a:t>2+</a:t>
            </a:r>
            <a:r>
              <a:rPr lang="en-US" sz="1100" b="1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uptake in kidneys</a:t>
            </a:r>
          </a:p>
        </p:txBody>
      </p:sp>
      <p:sp>
        <p:nvSpPr>
          <p:cNvPr id="73745" name="Text Box 18"/>
          <p:cNvSpPr txBox="1">
            <a:spLocks noChangeArrowheads="1"/>
          </p:cNvSpPr>
          <p:nvPr/>
        </p:nvSpPr>
        <p:spPr bwMode="auto">
          <a:xfrm>
            <a:off x="3789363" y="6132513"/>
            <a:ext cx="668337" cy="309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Active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vitamin D</a:t>
            </a:r>
          </a:p>
        </p:txBody>
      </p:sp>
      <p:sp>
        <p:nvSpPr>
          <p:cNvPr id="73746" name="Text Box 19"/>
          <p:cNvSpPr txBox="1">
            <a:spLocks noChangeArrowheads="1"/>
          </p:cNvSpPr>
          <p:nvPr/>
        </p:nvSpPr>
        <p:spPr bwMode="auto">
          <a:xfrm>
            <a:off x="2127250" y="5767388"/>
            <a:ext cx="820738" cy="46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Increases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Ca</a:t>
            </a:r>
            <a:r>
              <a:rPr lang="en-US" sz="1100" b="1" baseline="30000">
                <a:sym typeface="Symbol" panose="05050102010706020507" pitchFamily="18" charset="2"/>
              </a:rPr>
              <a:t>2+</a:t>
            </a:r>
            <a:r>
              <a:rPr lang="en-US" sz="1100" b="1">
                <a:sym typeface="Symbol" panose="05050102010706020507" pitchFamily="18" charset="2"/>
              </a:rPr>
              <a:t> uptake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 intestines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350838"/>
            <a:ext cx="75438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75" y="36513"/>
            <a:ext cx="9144000" cy="634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822325" y="944563"/>
            <a:ext cx="7543800" cy="7921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THƯỢNG THẬN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65125" y="1846263"/>
            <a:ext cx="8443913" cy="4022725"/>
          </a:xfrm>
        </p:spPr>
        <p:txBody>
          <a:bodyPr rtlCol="0">
            <a:normAutofit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Nằm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cực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trên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adrenalin , noradrenalin.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Vỏ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aldosterol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androgen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cortisol.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 rtlCol="0">
            <a:norm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Aldosteron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Na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xuất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Cortisol: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đồng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chống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Androgen: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tố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tính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Adrenalin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noradrenalin: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mạch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Cơ chế chống dị ứng GC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685" y="1869440"/>
            <a:ext cx="4704080" cy="36220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57</a:t>
            </a:fld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615950" y="1736725"/>
          <a:ext cx="791210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r:id="rId3" imgW="5257800" imgH="2324100" progId="Paint.Picture">
                  <p:embed/>
                </p:oleObj>
              </mc:Choice>
              <mc:Fallback>
                <p:oleObj r:id="rId3" imgW="5257800" imgH="23241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950" y="1736725"/>
                        <a:ext cx="791210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58</a:t>
            </a:fld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Tác động của hệ giao cảm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386806"/>
            <a:ext cx="5943600" cy="32289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59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86F6CF-4CC9-4664-BD10-F826EBE8DDA5}" type="datetime1">
              <a:rPr lang="vi-VN"/>
              <a:t>01/05/2024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8AFB5D-6BF1-4069-A449-64045D7F8C38}" type="slidenum">
              <a:rPr lang="en-US"/>
              <a:t>6</a:t>
            </a:fld>
            <a:endParaRPr lang="en-US"/>
          </a:p>
        </p:txBody>
      </p:sp>
      <p:pic>
        <p:nvPicPr>
          <p:cNvPr id="16389" name="Picture 2" descr="http://upload.wikimedia.org/wikipedia/commons/c/c6/Illu_endocrine_syst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" y="55563"/>
            <a:ext cx="46545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4" descr="http://www2.massgeneral.org/cancerresourceroom/types/endocrine/images/ENDOCRINE_Fro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7563" y="26988"/>
            <a:ext cx="4516437" cy="631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46263"/>
            <a:ext cx="3962400" cy="4022725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Bệnh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ddison</a:t>
            </a:r>
          </a:p>
          <a:p>
            <a:pPr marL="91440" indent="-91440" fontAlgn="auto"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xạm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đen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mỏi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áp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sút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nhanh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8067" name="Picture 3" descr="C:\Users\triurologist\Documents\sam-da-trong-benh-suy-tuyen-thuong-than-man_b19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25" y="1935163"/>
            <a:ext cx="579120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3687763" cy="639763"/>
          </a:xfrm>
        </p:spPr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smtClean="0"/>
              <a:t>Hội chứng Cushing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73425"/>
            <a:ext cx="4775200" cy="359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5" y="0"/>
            <a:ext cx="5095875" cy="359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43363" y="3505200"/>
            <a:ext cx="51006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/>
          <p:nvPr/>
        </p:nvSpPr>
        <p:spPr>
          <a:xfrm>
            <a:off x="0" y="731838"/>
            <a:ext cx="3687763" cy="639762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algn="just" defTabSz="914400" fontAlgn="auto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8556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tụy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911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7075" y="990600"/>
            <a:ext cx="5491163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18F923-B715-44E0-A975-F45084B3DE9C}" type="datetime1">
              <a:rPr lang="vi-VN"/>
              <a:t>01/05/2024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AA2151-2AAD-4678-BF76-9DEEBD7735C0}" type="slidenum">
              <a:rPr lang="en-US"/>
              <a:t>64</a:t>
            </a:fld>
            <a:endParaRPr lang="en-US"/>
          </a:p>
        </p:txBody>
      </p:sp>
      <p:pic>
        <p:nvPicPr>
          <p:cNvPr id="94213" name="Picture 2" descr="http://www.nature.com/nrc/journal/v2/n12/images/nrc949-f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38" y="0"/>
            <a:ext cx="7643812" cy="633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TỤY NỘI TIẾT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Tụy có từ 1 – 2 triệu đảo langerhans, chứa 3 loại tế 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alpha: tiết glucagon.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beta: tiết insulin.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delta: tiết somatostatin.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28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C308E1C-8B2C-474C-96CC-62E9BC39DFDC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972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E0C6A8-152B-4E0E-8C95-8C22F5BF5727}" type="slidenum">
              <a:rPr lang="en-US"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660525"/>
            <a:ext cx="8686800" cy="3886200"/>
          </a:xfrm>
        </p:spPr>
        <p:txBody>
          <a:bodyPr rtlCol="0">
            <a:norm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Insulin: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tạo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GH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Glucagon: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glycogen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Thoái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Protein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2305" y="227330"/>
            <a:ext cx="4936490" cy="598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3" name="Text Box 4"/>
          <p:cNvSpPr txBox="1">
            <a:spLocks noChangeArrowheads="1"/>
          </p:cNvSpPr>
          <p:nvPr/>
        </p:nvSpPr>
        <p:spPr bwMode="auto">
          <a:xfrm>
            <a:off x="3086100" y="804863"/>
            <a:ext cx="1112838" cy="658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Beta cells of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pancreas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release insulin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into the blood.</a:t>
            </a:r>
          </a:p>
        </p:txBody>
      </p:sp>
      <p:sp>
        <p:nvSpPr>
          <p:cNvPr id="107524" name="Text Box 5"/>
          <p:cNvSpPr txBox="1">
            <a:spLocks noChangeArrowheads="1"/>
          </p:cNvSpPr>
          <p:nvPr/>
        </p:nvSpPr>
        <p:spPr bwMode="auto">
          <a:xfrm>
            <a:off x="3629025" y="376238"/>
            <a:ext cx="461963" cy="157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Insulin</a:t>
            </a:r>
          </a:p>
        </p:txBody>
      </p:sp>
      <p:sp>
        <p:nvSpPr>
          <p:cNvPr id="107525" name="Text Box 6"/>
          <p:cNvSpPr txBox="1">
            <a:spLocks noChangeArrowheads="1"/>
          </p:cNvSpPr>
          <p:nvPr/>
        </p:nvSpPr>
        <p:spPr bwMode="auto">
          <a:xfrm>
            <a:off x="4387850" y="1503363"/>
            <a:ext cx="871538" cy="639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Liver takes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up glucose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and stores it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as glycogen.</a:t>
            </a:r>
          </a:p>
        </p:txBody>
      </p:sp>
      <p:sp>
        <p:nvSpPr>
          <p:cNvPr id="107526" name="Text Box 7"/>
          <p:cNvSpPr txBox="1">
            <a:spLocks noChangeArrowheads="1"/>
          </p:cNvSpPr>
          <p:nvPr/>
        </p:nvSpPr>
        <p:spPr bwMode="auto">
          <a:xfrm>
            <a:off x="2025650" y="2084388"/>
            <a:ext cx="162401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Rising blood glucose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level (for instance, after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eating a carbohydrate-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rich meal)</a:t>
            </a:r>
          </a:p>
        </p:txBody>
      </p:sp>
      <p:sp>
        <p:nvSpPr>
          <p:cNvPr id="107527" name="Text Box 8"/>
          <p:cNvSpPr txBox="1">
            <a:spLocks noChangeArrowheads="1"/>
          </p:cNvSpPr>
          <p:nvPr/>
        </p:nvSpPr>
        <p:spPr bwMode="auto">
          <a:xfrm>
            <a:off x="5430520" y="2084388"/>
            <a:ext cx="1293813" cy="598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declines to set point;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 for insulin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release diminishes.</a:t>
            </a:r>
          </a:p>
        </p:txBody>
      </p:sp>
      <p:sp>
        <p:nvSpPr>
          <p:cNvPr id="107528" name="Text Box 9"/>
          <p:cNvSpPr txBox="1">
            <a:spLocks noChangeArrowheads="1"/>
          </p:cNvSpPr>
          <p:nvPr/>
        </p:nvSpPr>
        <p:spPr bwMode="auto">
          <a:xfrm>
            <a:off x="3753485" y="3137218"/>
            <a:ext cx="1293813" cy="449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Homeostasis: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(about 90 mg/100 mL)</a:t>
            </a:r>
          </a:p>
        </p:txBody>
      </p:sp>
      <p:sp>
        <p:nvSpPr>
          <p:cNvPr id="107529" name="Text Box 10"/>
          <p:cNvSpPr txBox="1">
            <a:spLocks noChangeArrowheads="1"/>
          </p:cNvSpPr>
          <p:nvPr/>
        </p:nvSpPr>
        <p:spPr bwMode="auto">
          <a:xfrm>
            <a:off x="5286058" y="3814445"/>
            <a:ext cx="1582737" cy="582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Dropping blood glucose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level (for instance, after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skipping a meal)</a:t>
            </a:r>
          </a:p>
        </p:txBody>
      </p:sp>
      <p:sp>
        <p:nvSpPr>
          <p:cNvPr id="107530" name="Text Box 11"/>
          <p:cNvSpPr txBox="1">
            <a:spLocks noChangeArrowheads="1"/>
          </p:cNvSpPr>
          <p:nvPr/>
        </p:nvSpPr>
        <p:spPr bwMode="auto">
          <a:xfrm>
            <a:off x="2190750" y="3798888"/>
            <a:ext cx="1293813" cy="598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rises to set point;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 for glucagon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release diminishes.</a:t>
            </a:r>
          </a:p>
        </p:txBody>
      </p:sp>
      <p:sp>
        <p:nvSpPr>
          <p:cNvPr id="107531" name="Text Box 12"/>
          <p:cNvSpPr txBox="1">
            <a:spLocks noChangeArrowheads="1"/>
          </p:cNvSpPr>
          <p:nvPr/>
        </p:nvSpPr>
        <p:spPr bwMode="auto">
          <a:xfrm>
            <a:off x="2016125" y="5676900"/>
            <a:ext cx="1074738" cy="811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Liver breaks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down glycogen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and releases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glucose into the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blood.</a:t>
            </a:r>
          </a:p>
        </p:txBody>
      </p:sp>
      <p:sp>
        <p:nvSpPr>
          <p:cNvPr id="107532" name="Text Box 13"/>
          <p:cNvSpPr txBox="1">
            <a:spLocks noChangeArrowheads="1"/>
          </p:cNvSpPr>
          <p:nvPr/>
        </p:nvSpPr>
        <p:spPr bwMode="auto">
          <a:xfrm>
            <a:off x="5830888" y="225425"/>
            <a:ext cx="893762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Body cells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take up more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glucose.</a:t>
            </a:r>
          </a:p>
        </p:txBody>
      </p:sp>
      <p:sp>
        <p:nvSpPr>
          <p:cNvPr id="107533" name="Text Box 14"/>
          <p:cNvSpPr txBox="1">
            <a:spLocks noChangeArrowheads="1"/>
          </p:cNvSpPr>
          <p:nvPr/>
        </p:nvSpPr>
        <p:spPr bwMode="auto">
          <a:xfrm>
            <a:off x="4416425" y="5334000"/>
            <a:ext cx="1624013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Alpha cells of pancreas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release glucagon into 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the blood.</a:t>
            </a:r>
          </a:p>
        </p:txBody>
      </p:sp>
      <p:sp>
        <p:nvSpPr>
          <p:cNvPr id="107534" name="Text Box 15"/>
          <p:cNvSpPr txBox="1">
            <a:spLocks noChangeArrowheads="1"/>
          </p:cNvSpPr>
          <p:nvPr/>
        </p:nvSpPr>
        <p:spPr bwMode="auto">
          <a:xfrm>
            <a:off x="4416425" y="5786755"/>
            <a:ext cx="652463" cy="169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Glucagon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325" y="1249363"/>
            <a:ext cx="7543800" cy="2316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solidFill>
                  <a:srgbClr val="FF0000"/>
                </a:solidFill>
              </a:rPr>
              <a:t/>
            </a:r>
            <a:br>
              <a:rPr lang="en-US" sz="5400" dirty="0">
                <a:solidFill>
                  <a:srgbClr val="FF0000"/>
                </a:solidFill>
              </a:rPr>
            </a:br>
            <a:r>
              <a:rPr lang="en-SG" sz="4800" dirty="0" smtClean="0">
                <a:solidFill>
                  <a:srgbClr val="FF0000"/>
                </a:solidFill>
              </a:rPr>
              <a:t>ĐIỀU HÒA THÂN NHIỆT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08547" name="Date Placeholder 4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37B896-C39E-4978-B3DC-03C59F8C998F}" type="datetime1">
              <a:rPr lang="vi-VN"/>
              <a:t>01/05/2024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0854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120B5F-26EA-4D4E-84A6-BA3DFED09BF4}" type="slidenum">
              <a:rPr lang="en-US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46263"/>
            <a:ext cx="8718550" cy="4022725"/>
          </a:xfrm>
        </p:spPr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Định nghĩa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là nhiệt độ của cơ thể. Người ta chia thân nhiệt làm 2 loại là thân nhiệt trung tâm và thân nhiệt ngoại vi</a:t>
            </a:r>
          </a:p>
          <a:p>
            <a:pPr marL="182880" lvl="4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nhiệt: giữ cho thân nhiệt dao động một khoảng rất hẹp, khi nhiệt độ môi trường sống thay đổi.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lvl="4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Là kết quả của 2 quá trình đối lập nhau: sinh nhiệt và thải nhiệt.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57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CBC3F69-5CC5-437F-9A67-3649A0F11A5F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095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CC9C76-7944-4526-9805-2AE2388D9E4A}" type="slidenum">
              <a:rPr lang="en-US"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8223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Vùng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đồi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2438" y="1290638"/>
            <a:ext cx="58674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60438"/>
            <a:ext cx="7543800" cy="9747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63" y="1846263"/>
            <a:ext cx="8550275" cy="4022725"/>
          </a:xfrm>
        </p:spPr>
        <p:txBody>
          <a:bodyPr rtlCol="0">
            <a:normAutofit/>
          </a:bodyPr>
          <a:lstStyle/>
          <a:p>
            <a:pPr marL="182880" lvl="3" fontAlgn="auto">
              <a:buFont typeface="Calibri" panose="020F0502020204030204" pitchFamily="34" charset="0"/>
              <a:buNone/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Thân nhiệt bình thường và các yếu tố ảnh hưởng tới thân nhiệt bình thường:</a:t>
            </a:r>
          </a:p>
          <a:p>
            <a:pPr marL="0" lvl="3" indent="0" fontAlgn="auto"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596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74A48F-704E-4BB5-9B6A-5472A6B3E126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05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6C2BDB-B283-4997-80FF-5067FE32B9E0}" type="slidenum">
              <a:rPr lang="en-US"/>
              <a:t>70</a:t>
            </a:fld>
            <a:endParaRPr lang="en-US"/>
          </a:p>
        </p:txBody>
      </p:sp>
      <p:pic>
        <p:nvPicPr>
          <p:cNvPr id="7170" name="Picture 2" descr="C:\Users\USER\Desktop\nhiet-do-tre-so-sinh-bao-nhieu-la-binh-thuong-2020071311363147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22" y="2813229"/>
            <a:ext cx="5136524" cy="3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PHƯƠNG TRÌNH HÔ HẤP TẠO NĂNG LƯỢNG VÀ NHIỆT</a:t>
            </a:r>
            <a:endParaRPr lang="en-US" sz="32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92" y="2704565"/>
            <a:ext cx="7319484" cy="90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71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15177" y="3245476"/>
            <a:ext cx="4172755" cy="785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79594" y="3245476"/>
            <a:ext cx="708338" cy="785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52292" y="4031087"/>
            <a:ext cx="1725769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516708" y="4031087"/>
            <a:ext cx="1725769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563563"/>
            <a:ext cx="7543800" cy="1371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75" y="1722438"/>
            <a:ext cx="8839200" cy="4906962"/>
          </a:xfrm>
        </p:spPr>
        <p:txBody>
          <a:bodyPr rtlCol="0">
            <a:normAutofit lnSpcReduction="10000"/>
          </a:bodyPr>
          <a:lstStyle/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chịu ảnh hưởng của nhiều yếu tố: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Tuổi càng cao thì thân nhiệt càng giảm.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thấp nhất lúc sáng sớm và cao nhất vào buổi chiều.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thấp nhất lúc ngủ, cao hơn khi thức giấc, và cao hơn nữa khi hoạt động.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Ở người phụ nữ, thân nhiệt tăng vào ngày rụng trứng, và khi có thai.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tăng (khoảng 0,5</a:t>
            </a:r>
            <a:r>
              <a:rPr lang="pt-BR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C) ở người cường giáp, và giảm ở người suy giáp.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620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954FDE-1513-4C8B-9842-7150448088C7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162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780D2A-2943-4BEE-8065-FA6B9874A792}" type="slidenum">
              <a:rPr lang="en-US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469900"/>
            <a:ext cx="7543800" cy="14509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" y="1814513"/>
            <a:ext cx="8931275" cy="4799012"/>
          </a:xfrm>
        </p:spPr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Quá trình sinh nhiệt và thải nhiệt của cơ thể</a:t>
            </a:r>
          </a:p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A. Quá trình sinh nhiệt của cơ thể: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nhiệt năng được sinh ra từ: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 hóa cơ sở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 dụng động lực đặc hiệu của thức ăn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Sự co cơ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Kích tố: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Arial" panose="020B0604020202020204" pitchFamily="34" charset="0"/>
              <a:buChar char="•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Epinephrin và norepinephrin tạo nhiệt nhanh nhưng ngắn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Arial" panose="020B0604020202020204" pitchFamily="34" charset="0"/>
              <a:buChar char="•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Thyroxin tạo nhiệt chậm nhưng kéo dài.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64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049B824-FC59-4BE7-B395-9D59C272A318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264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4DDCAA-36B3-45B9-A13C-E68063A239C3}" type="slidenum">
              <a:rPr lang="en-US"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5" y="1846263"/>
            <a:ext cx="8929688" cy="4356100"/>
          </a:xfrm>
        </p:spPr>
        <p:txBody>
          <a:bodyPr rtlCol="0">
            <a:normAutofit/>
          </a:bodyPr>
          <a:lstStyle/>
          <a:p>
            <a:pPr marL="384175" lvl="1" indent="-182880" fontAlgn="auto">
              <a:buFont typeface="Calibri" panose="020F0502020204030204" pitchFamily="34" charset="0"/>
              <a:buNone/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B. Quá trình thải nhiệt của cơ thể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Nhiệt năng từ da được thải ra khỏi cơ thể bằng 2 cách: truyền nhiệt và sự bốc hơi nước.</a:t>
            </a:r>
          </a:p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Thải nhiệt bằng cách truyền nhiệt: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có 3 hình thức truyền nhiệt: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bức xạ.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trực tiếp.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đối lưu.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66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0D5CE9-5F2F-44E8-A144-2D8873CCA316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36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82EEBF-A12E-44A4-94DE-CA5A13A8F112}" type="slidenum">
              <a:rPr lang="en-US"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NGUYÊN TẮC TRUYỀN NHIỆT</a:t>
            </a:r>
            <a:endParaRPr lang="en-US" dirty="0"/>
          </a:p>
        </p:txBody>
      </p:sp>
      <p:pic>
        <p:nvPicPr>
          <p:cNvPr id="6146" name="Picture 2" descr="C:\Users\USER\Desktop\quá-trình-truyền-nhiệt-300x16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250" y="3234531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75</a:t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530225"/>
            <a:ext cx="7543800" cy="14509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>
          <a:xfrm>
            <a:off x="228600" y="1846263"/>
            <a:ext cx="8640763" cy="4022725"/>
          </a:xfrm>
        </p:spPr>
        <p:txBody>
          <a:bodyPr/>
          <a:lstStyle/>
          <a:p>
            <a:r>
              <a:rPr lang="pt-BR" b="1" dirty="0" smtClean="0"/>
              <a:t>* Thải nhiệt bằng sự bốc hơi nước</a:t>
            </a:r>
            <a:endParaRPr lang="en-US" dirty="0" smtClean="0"/>
          </a:p>
          <a:p>
            <a:pPr lvl="1"/>
            <a:r>
              <a:rPr lang="pt-BR" dirty="0" smtClean="0"/>
              <a:t>Bốc hơi nước qua da và đường hô hấp: hiện tượng này xảy ra liên tục, bình thường khoảng 600 ml trong 1 ngày</a:t>
            </a:r>
            <a:endParaRPr lang="en-US" dirty="0" smtClean="0"/>
          </a:p>
          <a:p>
            <a:pPr lvl="1"/>
            <a:r>
              <a:rPr lang="pt-BR" dirty="0" smtClean="0"/>
              <a:t>Sự tiết mồ hôi.</a:t>
            </a:r>
            <a:endParaRPr lang="en-US" dirty="0" smtClean="0"/>
          </a:p>
        </p:txBody>
      </p:sp>
      <p:sp>
        <p:nvSpPr>
          <p:cNvPr id="11469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7EA938-E969-4E83-967E-8F604E1F55CC}" type="datetime1">
              <a:rPr lang="vi-VN"/>
              <a:t>01/05/2024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469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7BCA0E-88C2-4378-9BA4-00E51FA342A6}" type="slidenum">
              <a:rPr lang="en-US"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CHẾ SỐT</a:t>
            </a:r>
            <a:endParaRPr lang="en-US" dirty="0"/>
          </a:p>
        </p:txBody>
      </p:sp>
      <p:pic>
        <p:nvPicPr>
          <p:cNvPr id="3074" name="Picture 2" descr="C:\Users\USER\Desktop\2018-05-23_10531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0" y="1978247"/>
            <a:ext cx="8650065" cy="35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77</a:t>
            </a:fld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852488" y="835025"/>
          <a:ext cx="7556500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r:id="rId3" imgW="4768850" imgH="2559050" progId="Paint.Picture">
                  <p:embed/>
                </p:oleObj>
              </mc:Choice>
              <mc:Fallback>
                <p:oleObj r:id="rId3" imgW="4768850" imgH="25590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835025"/>
                        <a:ext cx="7556500" cy="405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78</a:t>
            </a:fld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4" y="287338"/>
            <a:ext cx="7948189" cy="1449387"/>
          </a:xfrm>
        </p:spPr>
        <p:txBody>
          <a:bodyPr/>
          <a:lstStyle/>
          <a:p>
            <a:r>
              <a:rPr lang="en-US" dirty="0" smtClean="0"/>
              <a:t>TÁC DỤNG HẠ SỐT NSAID</a:t>
            </a:r>
            <a:endParaRPr lang="en-US" dirty="0"/>
          </a:p>
        </p:txBody>
      </p:sp>
      <p:pic>
        <p:nvPicPr>
          <p:cNvPr id="4098" name="Picture 2" descr="C:\Users\USER\Desktop\image06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6" y="2044631"/>
            <a:ext cx="7903136" cy="33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79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7" y="190097"/>
            <a:ext cx="8668668" cy="598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USER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50850"/>
            <a:ext cx="7933690" cy="521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80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01/05/2024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81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34862" y="3168203"/>
            <a:ext cx="875763" cy="1352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0904" y="3142445"/>
            <a:ext cx="2150771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01954" y="3159787"/>
            <a:ext cx="837127" cy="115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9197" y="3463429"/>
            <a:ext cx="148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8507" y="2600310"/>
            <a:ext cx="19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3977" y="3389119"/>
            <a:ext cx="168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15921" y="528034"/>
            <a:ext cx="5608817" cy="1184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GIAI ĐOẠN SỐT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113" y="0"/>
            <a:ext cx="9155113" cy="6858000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và ức chế GH: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GHRH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GHIH 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Growth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Hormone 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Growth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Hormone Inhibitory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TSH: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T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hyrotropin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ACTH: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Corticotropin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FSH và LH: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Gonadotropin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phóng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ức chế prolactin: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PRH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Prolactin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Inhibitory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3458</TotalTime>
  <Words>2106</Words>
  <Application>Microsoft Office PowerPoint</Application>
  <PresentationFormat>On-screen Show (4:3)</PresentationFormat>
  <Paragraphs>432</Paragraphs>
  <Slides>81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Office Theme</vt:lpstr>
      <vt:lpstr>Paintbrush Picture</vt:lpstr>
      <vt:lpstr> GIẢI PHẪU- SINH LÝ  HỆ NỘI TIẾT</vt:lpstr>
      <vt:lpstr>MỤC TIÊU BÀI HỌC</vt:lpstr>
      <vt:lpstr>PowerPoint Presentation</vt:lpstr>
      <vt:lpstr>PowerPoint Presentation</vt:lpstr>
      <vt:lpstr>ĐỊNH NGHĨA TUYẾN NỘI TIẾT</vt:lpstr>
      <vt:lpstr>PowerPoint Presentation</vt:lpstr>
      <vt:lpstr>Vùng hạ đồi </vt:lpstr>
      <vt:lpstr>PowerPoint Presentation</vt:lpstr>
      <vt:lpstr>PowerPoint Presentation</vt:lpstr>
      <vt:lpstr>PowerPoint Presentation</vt:lpstr>
      <vt:lpstr>Notes</vt:lpstr>
      <vt:lpstr>Notes</vt:lpstr>
      <vt:lpstr>PowerPoint Presentation</vt:lpstr>
      <vt:lpstr>PowerPoint Presentation</vt:lpstr>
      <vt:lpstr>Tuyến yên </vt:lpstr>
      <vt:lpstr>ĐIỀU HÒA HOẠT ĐỘNG</vt:lpstr>
      <vt:lpstr>PowerPoint Presentation</vt:lpstr>
      <vt:lpstr>Thùy trước</vt:lpstr>
      <vt:lpstr>HORMON GH</vt:lpstr>
      <vt:lpstr>PowerPoint Presentation</vt:lpstr>
      <vt:lpstr>HORMON TSH</vt:lpstr>
      <vt:lpstr>HORMON ACTH</vt:lpstr>
      <vt:lpstr>HORMON FSH và LH</vt:lpstr>
      <vt:lpstr>PowerPoint Presentation</vt:lpstr>
      <vt:lpstr>PowerPoint Presentation</vt:lpstr>
      <vt:lpstr>HORMON PROLACTIN</vt:lpstr>
      <vt:lpstr>Thùy sau</vt:lpstr>
      <vt:lpstr>ADH (vasopressin)</vt:lpstr>
      <vt:lpstr>OXYTOCIN</vt:lpstr>
      <vt:lpstr>PowerPoint Presentation</vt:lpstr>
      <vt:lpstr>PowerPoint Presentation</vt:lpstr>
      <vt:lpstr>TUYẾN GIÁP</vt:lpstr>
      <vt:lpstr>TUYẾN GIÁP</vt:lpstr>
      <vt:lpstr>PowerPoint Presentation</vt:lpstr>
      <vt:lpstr>PowerPoint Presentation</vt:lpstr>
      <vt:lpstr>Vi thể tuyến giáp</vt:lpstr>
      <vt:lpstr>PowerPoint Presentation</vt:lpstr>
      <vt:lpstr>PowerPoint Presentation</vt:lpstr>
      <vt:lpstr>Sinh tổng hợp các hormon tuyến giáp</vt:lpstr>
      <vt:lpstr>TUYẾN GIÁP </vt:lpstr>
      <vt:lpstr>Notes</vt:lpstr>
      <vt:lpstr>Tác dụng</vt:lpstr>
      <vt:lpstr>Cơ chế điều hòa </vt:lpstr>
      <vt:lpstr>Rối loạn hoạt động tuyến giáp</vt:lpstr>
      <vt:lpstr>PowerPoint Presentation</vt:lpstr>
      <vt:lpstr>Tác dụng</vt:lpstr>
      <vt:lpstr>Tuyến cận giáp </vt:lpstr>
      <vt:lpstr>Tuyến cận giáp.</vt:lpstr>
      <vt:lpstr>Notes</vt:lpstr>
      <vt:lpstr>Tác dụng </vt:lpstr>
      <vt:lpstr>Rối loạn hoạt động tuyến cận giáp</vt:lpstr>
      <vt:lpstr>PowerPoint Presentation</vt:lpstr>
      <vt:lpstr>Tuyến thượng thận </vt:lpstr>
      <vt:lpstr>PowerPoint Presentation</vt:lpstr>
      <vt:lpstr>TUYẾN THƯỢNG THẬN</vt:lpstr>
      <vt:lpstr>Tác dụng </vt:lpstr>
      <vt:lpstr>Cơ chế chống dị ứng GC</vt:lpstr>
      <vt:lpstr>PowerPoint Presentation</vt:lpstr>
      <vt:lpstr>Tác động của hệ giao cảm</vt:lpstr>
      <vt:lpstr>PowerPoint Presentation</vt:lpstr>
      <vt:lpstr>PowerPoint Presentation</vt:lpstr>
      <vt:lpstr>PowerPoint Presentation</vt:lpstr>
      <vt:lpstr>Tuyến tụy </vt:lpstr>
      <vt:lpstr>PowerPoint Presentation</vt:lpstr>
      <vt:lpstr>TUYẾN TỤY NỘI TIẾT</vt:lpstr>
      <vt:lpstr>Tác dụng </vt:lpstr>
      <vt:lpstr>PowerPoint Presentation</vt:lpstr>
      <vt:lpstr> ĐIỀU HÒA THÂN NHIỆT</vt:lpstr>
      <vt:lpstr>ĐIỀU HÒA THÂN NHIỆT </vt:lpstr>
      <vt:lpstr>ĐIỀU HÒA THÂN NHIỆT </vt:lpstr>
      <vt:lpstr>PHƯƠNG TRÌNH HÔ HẤP TẠO NĂNG LƯỢNG VÀ NHIỆT</vt:lpstr>
      <vt:lpstr>ĐIỀU HÒA THÂN NHIỆT </vt:lpstr>
      <vt:lpstr>ĐIỀU HÒA THÂN NHIỆT </vt:lpstr>
      <vt:lpstr>ĐIỀU HÒA THÂN NHIỆT </vt:lpstr>
      <vt:lpstr>NGUYÊN TẮC TRUYỀN NHIỆT</vt:lpstr>
      <vt:lpstr>ĐIỀU HÒA THÂN NHIỆT </vt:lpstr>
      <vt:lpstr>CƠ CHẾ SỐT</vt:lpstr>
      <vt:lpstr>PowerPoint Presentation</vt:lpstr>
      <vt:lpstr>TÁC DỤNG HẠ SỐT NSAID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HỆ NỘI TIẾT GIẢI PHẪU SINH LÝ – MỘT SỐ BỆNH THƯỜNG GẶP</dc:title>
  <dc:creator>TANTAI</dc:creator>
  <cp:lastModifiedBy>PC</cp:lastModifiedBy>
  <cp:revision>168</cp:revision>
  <dcterms:created xsi:type="dcterms:W3CDTF">2014-05-27T08:59:00Z</dcterms:created>
  <dcterms:modified xsi:type="dcterms:W3CDTF">2024-05-01T10:19:45Z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